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67" r:id="rId4"/>
    <p:sldId id="268" r:id="rId5"/>
    <p:sldId id="269" r:id="rId6"/>
    <p:sldId id="270" r:id="rId7"/>
    <p:sldId id="271" r:id="rId8"/>
    <p:sldId id="272" r:id="rId9"/>
    <p:sldId id="273" r:id="rId10"/>
    <p:sldId id="274" r:id="rId11"/>
    <p:sldId id="256" r:id="rId12"/>
    <p:sldId id="262" r:id="rId13"/>
    <p:sldId id="263" r:id="rId14"/>
    <p:sldId id="260" r:id="rId15"/>
    <p:sldId id="259" r:id="rId16"/>
    <p:sldId id="264" r:id="rId17"/>
    <p:sldId id="261" r:id="rId18"/>
    <p:sldId id="257"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2" d="100"/>
          <a:sy n="92" d="100"/>
        </p:scale>
        <p:origin x="354"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
        <p:nvSpPr>
          <p:cNvPr id="4" name="Title 1"/>
          <p:cNvSpPr>
            <a:spLocks noGrp="1"/>
          </p:cNvSpPr>
          <p:nvPr>
            <p:ph type="ctrTitle"/>
          </p:nvPr>
        </p:nvSpPr>
        <p:spPr>
          <a:xfrm>
            <a:off x="973797" y="1524002"/>
            <a:ext cx="10363200" cy="1542757"/>
          </a:xfrm>
        </p:spPr>
        <p:txBody>
          <a:bodyPr>
            <a:noAutofit/>
          </a:bodyPr>
          <a:lstStyle/>
          <a:p>
            <a:pPr algn="ctr"/>
            <a:r>
              <a:rPr lang="en-US" sz="2800" b="1" dirty="0" smtClean="0">
                <a:solidFill>
                  <a:schemeClr val="tx1"/>
                </a:solidFill>
              </a:rPr>
              <a:t>Talent Development Committee</a:t>
            </a:r>
            <a:endParaRPr lang="en-US" sz="2800" b="1" dirty="0">
              <a:solidFill>
                <a:schemeClr val="tx1"/>
              </a:solidFill>
            </a:endParaRPr>
          </a:p>
        </p:txBody>
      </p:sp>
    </p:spTree>
    <p:extLst>
      <p:ext uri="{BB962C8B-B14F-4D97-AF65-F5344CB8AC3E}">
        <p14:creationId xmlns:p14="http://schemas.microsoft.com/office/powerpoint/2010/main" val="370909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
        <p:nvSpPr>
          <p:cNvPr id="6" name="Title 1"/>
          <p:cNvSpPr txBox="1">
            <a:spLocks/>
          </p:cNvSpPr>
          <p:nvPr/>
        </p:nvSpPr>
        <p:spPr>
          <a:xfrm>
            <a:off x="1846385" y="2057400"/>
            <a:ext cx="7772400" cy="3352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ysClr val="windowText" lastClr="000000"/>
                </a:solidFill>
                <a:effectLst/>
                <a:uLnTx/>
                <a:uFillTx/>
                <a:latin typeface="Calibri"/>
                <a:ea typeface="+mj-ea"/>
                <a:cs typeface="+mj-cs"/>
              </a:rPr>
              <a:t>Overarching Goal </a:t>
            </a:r>
            <a:br>
              <a:rPr kumimoji="0" lang="en-US" sz="2800" b="1" i="0" u="sng"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Maximize/increase educational attainment for all individuals at all levels of ability that prepares them to be lifelong learners and for success in those fields of learning that are most critical to the future of our</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 economy/community.</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09735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839" y="511443"/>
            <a:ext cx="8059119" cy="5796367"/>
          </a:xfrm>
          <a:prstGeom prst="rect">
            <a:avLst/>
          </a:prstGeom>
        </p:spPr>
      </p:pic>
      <p:sp>
        <p:nvSpPr>
          <p:cNvPr id="2" name="TextBox 1"/>
          <p:cNvSpPr txBox="1"/>
          <p:nvPr/>
        </p:nvSpPr>
        <p:spPr>
          <a:xfrm>
            <a:off x="1968285" y="511443"/>
            <a:ext cx="7098223" cy="923330"/>
          </a:xfrm>
          <a:prstGeom prst="rect">
            <a:avLst/>
          </a:prstGeom>
          <a:noFill/>
        </p:spPr>
        <p:txBody>
          <a:bodyPr wrap="square" rtlCol="0">
            <a:spAutoFit/>
          </a:bodyPr>
          <a:lstStyle/>
          <a:p>
            <a:pPr algn="ctr"/>
            <a:r>
              <a:rPr lang="en-US" b="1" dirty="0" smtClean="0"/>
              <a:t>North Central State College</a:t>
            </a:r>
          </a:p>
          <a:p>
            <a:pPr algn="ctr"/>
            <a:r>
              <a:rPr lang="en-US" b="1" dirty="0" smtClean="0"/>
              <a:t>Kehoe Center of Excellence</a:t>
            </a:r>
          </a:p>
          <a:p>
            <a:pPr algn="ctr"/>
            <a:r>
              <a:rPr lang="en-US" b="1" dirty="0" smtClean="0"/>
              <a:t>(Engineering, Information Technology, &amp; Business Programs)</a:t>
            </a:r>
            <a:endParaRPr lang="en-US" b="1" dirty="0"/>
          </a:p>
        </p:txBody>
      </p:sp>
    </p:spTree>
    <p:extLst>
      <p:ext uri="{BB962C8B-B14F-4D97-AF65-F5344CB8AC3E}">
        <p14:creationId xmlns:p14="http://schemas.microsoft.com/office/powerpoint/2010/main" val="339433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08" y="441524"/>
            <a:ext cx="5486400" cy="4407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008" y="3158816"/>
            <a:ext cx="5486400" cy="3380232"/>
          </a:xfrm>
          <a:prstGeom prst="rect">
            <a:avLst/>
          </a:prstGeom>
        </p:spPr>
      </p:pic>
      <p:sp>
        <p:nvSpPr>
          <p:cNvPr id="8" name="Subtitle 2"/>
          <p:cNvSpPr>
            <a:spLocks noGrp="1"/>
          </p:cNvSpPr>
          <p:nvPr>
            <p:ph type="subTitle" idx="1"/>
          </p:nvPr>
        </p:nvSpPr>
        <p:spPr>
          <a:xfrm>
            <a:off x="687328" y="5086690"/>
            <a:ext cx="4795308" cy="885059"/>
          </a:xfrm>
        </p:spPr>
        <p:txBody>
          <a:bodyPr>
            <a:noAutofit/>
          </a:bodyPr>
          <a:lstStyle/>
          <a:p>
            <a:pPr algn="ctr"/>
            <a:r>
              <a:rPr lang="en-US" sz="2800" b="1" dirty="0" smtClean="0">
                <a:solidFill>
                  <a:schemeClr val="tx1"/>
                </a:solidFill>
              </a:rPr>
              <a:t>Automation &amp; Robotics Technology</a:t>
            </a:r>
          </a:p>
          <a:p>
            <a:pPr algn="ctr"/>
            <a:endParaRPr lang="en-US" sz="2800" b="1" dirty="0">
              <a:solidFill>
                <a:schemeClr val="tx1"/>
              </a:solidFill>
            </a:endParaRPr>
          </a:p>
        </p:txBody>
      </p:sp>
      <p:sp>
        <p:nvSpPr>
          <p:cNvPr id="9" name="Subtitle 2"/>
          <p:cNvSpPr txBox="1">
            <a:spLocks/>
          </p:cNvSpPr>
          <p:nvPr/>
        </p:nvSpPr>
        <p:spPr>
          <a:xfrm>
            <a:off x="6295026" y="2510608"/>
            <a:ext cx="4795308" cy="49384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smtClean="0">
                <a:solidFill>
                  <a:schemeClr val="tx1"/>
                </a:solidFill>
              </a:rPr>
              <a:t>…Robots…</a:t>
            </a:r>
            <a:endParaRPr lang="en-US" sz="3200" b="1" dirty="0">
              <a:solidFill>
                <a:schemeClr val="tx1"/>
              </a:solidFill>
            </a:endParaRPr>
          </a:p>
        </p:txBody>
      </p:sp>
    </p:spTree>
    <p:extLst>
      <p:ext uri="{BB962C8B-B14F-4D97-AF65-F5344CB8AC3E}">
        <p14:creationId xmlns:p14="http://schemas.microsoft.com/office/powerpoint/2010/main" val="128987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par>
                          <p:cTn id="15" fill="hold">
                            <p:stCondLst>
                              <p:cond delay="1000"/>
                            </p:stCondLst>
                            <p:childTnLst>
                              <p:par>
                                <p:cTn id="16" presetID="42" presetClass="entr" presetSubtype="0" fill="hold"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75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867" y="1024909"/>
            <a:ext cx="6486525" cy="5629275"/>
          </a:xfrm>
          <a:prstGeom prst="rect">
            <a:avLst/>
          </a:prstGeom>
        </p:spPr>
      </p:pic>
      <p:sp>
        <p:nvSpPr>
          <p:cNvPr id="5" name="Subtitle 2"/>
          <p:cNvSpPr>
            <a:spLocks noGrp="1"/>
          </p:cNvSpPr>
          <p:nvPr>
            <p:ph type="subTitle" idx="1"/>
          </p:nvPr>
        </p:nvSpPr>
        <p:spPr>
          <a:xfrm>
            <a:off x="2189556" y="374731"/>
            <a:ext cx="4795308" cy="885059"/>
          </a:xfrm>
        </p:spPr>
        <p:txBody>
          <a:bodyPr>
            <a:normAutofit/>
          </a:bodyPr>
          <a:lstStyle/>
          <a:p>
            <a:pPr algn="ctr"/>
            <a:r>
              <a:rPr lang="en-US" sz="2800" b="1" dirty="0" smtClean="0">
                <a:solidFill>
                  <a:schemeClr val="tx1"/>
                </a:solidFill>
              </a:rPr>
              <a:t>…and more Robots</a:t>
            </a:r>
            <a:endParaRPr lang="en-US" sz="2800" b="1" dirty="0">
              <a:solidFill>
                <a:schemeClr val="tx1"/>
              </a:solidFill>
            </a:endParaRPr>
          </a:p>
        </p:txBody>
      </p:sp>
      <p:sp>
        <p:nvSpPr>
          <p:cNvPr id="6" name="Subtitle 2"/>
          <p:cNvSpPr txBox="1">
            <a:spLocks/>
          </p:cNvSpPr>
          <p:nvPr/>
        </p:nvSpPr>
        <p:spPr>
          <a:xfrm>
            <a:off x="7137918" y="3705760"/>
            <a:ext cx="1968786" cy="88505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err="1" smtClean="0">
                <a:solidFill>
                  <a:schemeClr val="tx1"/>
                </a:solidFill>
              </a:rPr>
              <a:t>RoboDrill</a:t>
            </a:r>
            <a:endParaRPr lang="en-US" sz="2000" b="1" dirty="0">
              <a:solidFill>
                <a:schemeClr val="tx1"/>
              </a:solidFill>
            </a:endParaRPr>
          </a:p>
        </p:txBody>
      </p:sp>
    </p:spTree>
    <p:extLst>
      <p:ext uri="{BB962C8B-B14F-4D97-AF65-F5344CB8AC3E}">
        <p14:creationId xmlns:p14="http://schemas.microsoft.com/office/powerpoint/2010/main" val="32533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51" y="479189"/>
            <a:ext cx="2804719" cy="42234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832" y="2239139"/>
            <a:ext cx="3663821" cy="4152330"/>
          </a:xfrm>
          <a:prstGeom prst="rect">
            <a:avLst/>
          </a:prstGeom>
        </p:spPr>
      </p:pic>
      <p:sp>
        <p:nvSpPr>
          <p:cNvPr id="6" name="Subtitle 2"/>
          <p:cNvSpPr>
            <a:spLocks noGrp="1"/>
          </p:cNvSpPr>
          <p:nvPr>
            <p:ph type="subTitle" idx="1"/>
          </p:nvPr>
        </p:nvSpPr>
        <p:spPr>
          <a:xfrm>
            <a:off x="239456" y="4909409"/>
            <a:ext cx="4795308" cy="885059"/>
          </a:xfrm>
        </p:spPr>
        <p:txBody>
          <a:bodyPr>
            <a:normAutofit/>
          </a:bodyPr>
          <a:lstStyle/>
          <a:p>
            <a:pPr algn="ctr"/>
            <a:r>
              <a:rPr lang="en-US" sz="2400" b="1" dirty="0" smtClean="0">
                <a:solidFill>
                  <a:schemeClr val="tx1"/>
                </a:solidFill>
              </a:rPr>
              <a:t>Image printed on 3D printer</a:t>
            </a:r>
            <a:endParaRPr lang="en-US" sz="2400" b="1" dirty="0">
              <a:solidFill>
                <a:schemeClr val="tx1"/>
              </a:solidFill>
            </a:endParaRPr>
          </a:p>
        </p:txBody>
      </p:sp>
      <p:sp>
        <p:nvSpPr>
          <p:cNvPr id="7" name="Subtitle 2"/>
          <p:cNvSpPr txBox="1">
            <a:spLocks/>
          </p:cNvSpPr>
          <p:nvPr/>
        </p:nvSpPr>
        <p:spPr>
          <a:xfrm>
            <a:off x="4308529" y="479189"/>
            <a:ext cx="7408190" cy="128636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smtClean="0">
                <a:solidFill>
                  <a:schemeClr val="tx1"/>
                </a:solidFill>
              </a:rPr>
              <a:t>Entrepreneurial maker movement. Piloting and prototyping new product </a:t>
            </a:r>
          </a:p>
        </p:txBody>
      </p:sp>
    </p:spTree>
    <p:extLst>
      <p:ext uri="{BB962C8B-B14F-4D97-AF65-F5344CB8AC3E}">
        <p14:creationId xmlns:p14="http://schemas.microsoft.com/office/powerpoint/2010/main" val="10506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2"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250" fill="hold"/>
                                        <p:tgtEl>
                                          <p:spTgt spid="5"/>
                                        </p:tgtEl>
                                        <p:attrNameLst>
                                          <p:attrName>ppt_x</p:attrName>
                                        </p:attrNameLst>
                                      </p:cBhvr>
                                      <p:tavLst>
                                        <p:tav tm="0">
                                          <p:val>
                                            <p:strVal val="#ppt_x"/>
                                          </p:val>
                                        </p:tav>
                                        <p:tav tm="100000">
                                          <p:val>
                                            <p:strVal val="#ppt_x"/>
                                          </p:val>
                                        </p:tav>
                                      </p:tavLst>
                                    </p:anim>
                                    <p:anim calcmode="lin" valueType="num">
                                      <p:cBhvr additive="base">
                                        <p:cTn id="18" dur="1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750"/>
                            </p:stCondLst>
                            <p:childTnLst>
                              <p:par>
                                <p:cTn id="20" presetID="31" presetClass="entr" presetSubtype="0" fill="hold"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095" y="2586086"/>
            <a:ext cx="4795308" cy="885059"/>
          </a:xfrm>
        </p:spPr>
        <p:txBody>
          <a:bodyPr>
            <a:normAutofit/>
          </a:bodyPr>
          <a:lstStyle/>
          <a:p>
            <a:pPr algn="ctr"/>
            <a:r>
              <a:rPr lang="en-US" sz="2000" b="1" dirty="0" smtClean="0">
                <a:solidFill>
                  <a:schemeClr val="tx1"/>
                </a:solidFill>
              </a:rPr>
              <a:t>Integrated Systems Technology (IST) </a:t>
            </a:r>
          </a:p>
          <a:p>
            <a:pPr algn="ctr"/>
            <a:r>
              <a:rPr lang="en-US" sz="2000" b="1" dirty="0" smtClean="0">
                <a:solidFill>
                  <a:schemeClr val="tx1"/>
                </a:solidFill>
              </a:rPr>
              <a:t>Laboratory</a:t>
            </a:r>
            <a:endParaRPr lang="en-US" sz="20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83" y="222379"/>
            <a:ext cx="3139362" cy="1694870"/>
          </a:xfrm>
          <a:prstGeom prst="rect">
            <a:avLst/>
          </a:prstGeom>
        </p:spPr>
      </p:pic>
      <p:sp>
        <p:nvSpPr>
          <p:cNvPr id="5" name="Subtitle 2"/>
          <p:cNvSpPr txBox="1">
            <a:spLocks/>
          </p:cNvSpPr>
          <p:nvPr/>
        </p:nvSpPr>
        <p:spPr>
          <a:xfrm>
            <a:off x="1235696" y="1917249"/>
            <a:ext cx="2768135" cy="42786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Hydraulic systems</a:t>
            </a:r>
            <a:endParaRPr lang="en-US"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895" y="3568480"/>
            <a:ext cx="1911150" cy="2606113"/>
          </a:xfrm>
          <a:prstGeom prst="rect">
            <a:avLst/>
          </a:prstGeom>
        </p:spPr>
      </p:pic>
      <p:sp>
        <p:nvSpPr>
          <p:cNvPr id="7" name="Subtitle 2"/>
          <p:cNvSpPr txBox="1">
            <a:spLocks/>
          </p:cNvSpPr>
          <p:nvPr/>
        </p:nvSpPr>
        <p:spPr>
          <a:xfrm>
            <a:off x="5137403" y="6164815"/>
            <a:ext cx="2768135" cy="42786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Mechanical Drives</a:t>
            </a:r>
            <a:endParaRPr lang="en-US" sz="2000"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70" y="3745273"/>
            <a:ext cx="4503646" cy="2425904"/>
          </a:xfrm>
          <a:prstGeom prst="rect">
            <a:avLst/>
          </a:prstGeom>
        </p:spPr>
      </p:pic>
      <p:sp>
        <p:nvSpPr>
          <p:cNvPr id="9" name="Subtitle 2"/>
          <p:cNvSpPr txBox="1">
            <a:spLocks/>
          </p:cNvSpPr>
          <p:nvPr/>
        </p:nvSpPr>
        <p:spPr>
          <a:xfrm>
            <a:off x="1235696" y="6164814"/>
            <a:ext cx="2768135" cy="42786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Pneumatic Systems</a:t>
            </a:r>
            <a:endParaRPr lang="en-US" sz="2000" dirty="0">
              <a:solidFill>
                <a:schemeClr val="tx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019" y="155615"/>
            <a:ext cx="1506593" cy="2314438"/>
          </a:xfrm>
          <a:prstGeom prst="rect">
            <a:avLst/>
          </a:prstGeom>
        </p:spPr>
      </p:pic>
      <p:sp>
        <p:nvSpPr>
          <p:cNvPr id="11" name="Subtitle 2"/>
          <p:cNvSpPr txBox="1">
            <a:spLocks/>
          </p:cNvSpPr>
          <p:nvPr/>
        </p:nvSpPr>
        <p:spPr>
          <a:xfrm>
            <a:off x="4973216" y="2458495"/>
            <a:ext cx="1940768" cy="42786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Piping Systems</a:t>
            </a:r>
            <a:endParaRPr lang="en-US" sz="2000" dirty="0">
              <a:solidFill>
                <a:schemeClr val="tx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4852" y="1449847"/>
            <a:ext cx="1577529" cy="269625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8877" y="168854"/>
            <a:ext cx="1917677" cy="2314438"/>
          </a:xfrm>
          <a:prstGeom prst="rect">
            <a:avLst/>
          </a:prstGeom>
        </p:spPr>
      </p:pic>
      <p:sp>
        <p:nvSpPr>
          <p:cNvPr id="14" name="Subtitle 2"/>
          <p:cNvSpPr txBox="1">
            <a:spLocks/>
          </p:cNvSpPr>
          <p:nvPr/>
        </p:nvSpPr>
        <p:spPr>
          <a:xfrm>
            <a:off x="6834328" y="2483292"/>
            <a:ext cx="2706773" cy="66710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Power Distribution Systems</a:t>
            </a:r>
            <a:endParaRPr lang="en-US" sz="2000" dirty="0">
              <a:solidFill>
                <a:schemeClr val="tx1"/>
              </a:solidFill>
            </a:endParaRPr>
          </a:p>
        </p:txBody>
      </p:sp>
      <p:sp>
        <p:nvSpPr>
          <p:cNvPr id="15" name="Subtitle 2"/>
          <p:cNvSpPr txBox="1">
            <a:spLocks/>
          </p:cNvSpPr>
          <p:nvPr/>
        </p:nvSpPr>
        <p:spPr>
          <a:xfrm>
            <a:off x="9432063" y="4189769"/>
            <a:ext cx="2483109" cy="633872"/>
          </a:xfrm>
          <a:prstGeom prst="rect">
            <a:avLst/>
          </a:prstGeom>
          <a:solidFill>
            <a:schemeClr val="bg1"/>
          </a:solidFill>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Electrical Wiring Systems</a:t>
            </a:r>
            <a:endParaRPr lang="en-US" sz="2000" dirty="0">
              <a:solidFill>
                <a:schemeClr val="tx1"/>
              </a:solidFill>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537" y="3568480"/>
            <a:ext cx="1526526" cy="2602697"/>
          </a:xfrm>
          <a:prstGeom prst="rect">
            <a:avLst/>
          </a:prstGeom>
        </p:spPr>
      </p:pic>
      <p:sp>
        <p:nvSpPr>
          <p:cNvPr id="17" name="Subtitle 2"/>
          <p:cNvSpPr txBox="1">
            <a:spLocks/>
          </p:cNvSpPr>
          <p:nvPr/>
        </p:nvSpPr>
        <p:spPr>
          <a:xfrm>
            <a:off x="7905538" y="6164814"/>
            <a:ext cx="1526526" cy="627871"/>
          </a:xfrm>
          <a:prstGeom prst="rect">
            <a:avLst/>
          </a:prstGeom>
        </p:spPr>
        <p:txBody>
          <a:bodyPr vert="horz" lIns="91440" tIns="45720" rIns="91440" bIns="45720" rtlCol="0" anchor="t">
            <a:normAutofit fontScale="850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solidFill>
                  <a:schemeClr val="tx1"/>
                </a:solidFill>
              </a:rPr>
              <a:t>Motor Control Systems</a:t>
            </a:r>
            <a:endParaRPr lang="en-US" sz="2000" dirty="0">
              <a:solidFill>
                <a:schemeClr val="tx1"/>
              </a:solidFill>
            </a:endParaRPr>
          </a:p>
        </p:txBody>
      </p:sp>
    </p:spTree>
    <p:extLst>
      <p:ext uri="{BB962C8B-B14F-4D97-AF65-F5344CB8AC3E}">
        <p14:creationId xmlns:p14="http://schemas.microsoft.com/office/powerpoint/2010/main" val="29233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ppt_x"/>
                                          </p:val>
                                        </p:tav>
                                        <p:tav tm="100000">
                                          <p:val>
                                            <p:strVal val="#ppt_x"/>
                                          </p:val>
                                        </p:tav>
                                      </p:tavLst>
                                    </p:anim>
                                    <p:anim calcmode="lin" valueType="num">
                                      <p:cBhvr additive="base">
                                        <p:cTn id="21" dur="10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1+#ppt_w/2"/>
                                          </p:val>
                                        </p:tav>
                                        <p:tav tm="100000">
                                          <p:val>
                                            <p:strVal val="#ppt_x"/>
                                          </p:val>
                                        </p:tav>
                                      </p:tavLst>
                                    </p:anim>
                                    <p:anim calcmode="lin" valueType="num">
                                      <p:cBhvr additive="base">
                                        <p:cTn id="35" dur="10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1000" fill="hold"/>
                                        <p:tgtEl>
                                          <p:spTgt spid="15"/>
                                        </p:tgtEl>
                                        <p:attrNameLst>
                                          <p:attrName>ppt_x</p:attrName>
                                        </p:attrNameLst>
                                      </p:cBhvr>
                                      <p:tavLst>
                                        <p:tav tm="0">
                                          <p:val>
                                            <p:strVal val="1+#ppt_w/2"/>
                                          </p:val>
                                        </p:tav>
                                        <p:tav tm="100000">
                                          <p:val>
                                            <p:strVal val="#ppt_x"/>
                                          </p:val>
                                        </p:tav>
                                      </p:tavLst>
                                    </p:anim>
                                    <p:anim calcmode="lin" valueType="num">
                                      <p:cBhvr additive="base">
                                        <p:cTn id="39" dur="10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fill="hold"/>
                                        <p:tgtEl>
                                          <p:spTgt spid="8"/>
                                        </p:tgtEl>
                                        <p:attrNameLst>
                                          <p:attrName>ppt_x</p:attrName>
                                        </p:attrNameLst>
                                      </p:cBhvr>
                                      <p:tavLst>
                                        <p:tav tm="0">
                                          <p:val>
                                            <p:strVal val="#ppt_x"/>
                                          </p:val>
                                        </p:tav>
                                        <p:tav tm="100000">
                                          <p:val>
                                            <p:strVal val="#ppt_x"/>
                                          </p:val>
                                        </p:tav>
                                      </p:tavLst>
                                    </p:anim>
                                    <p:anim calcmode="lin" valueType="num">
                                      <p:cBhvr additive="base">
                                        <p:cTn id="44" dur="10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ppt_x"/>
                                          </p:val>
                                        </p:tav>
                                        <p:tav tm="100000">
                                          <p:val>
                                            <p:strVal val="#ppt_x"/>
                                          </p:val>
                                        </p:tav>
                                      </p:tavLst>
                                    </p:anim>
                                    <p:anim calcmode="lin" valueType="num">
                                      <p:cBhvr additive="base">
                                        <p:cTn id="48" dur="1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1000" fill="hold"/>
                                        <p:tgtEl>
                                          <p:spTgt spid="10"/>
                                        </p:tgtEl>
                                        <p:attrNameLst>
                                          <p:attrName>ppt_x</p:attrName>
                                        </p:attrNameLst>
                                      </p:cBhvr>
                                      <p:tavLst>
                                        <p:tav tm="0">
                                          <p:val>
                                            <p:strVal val="#ppt_x"/>
                                          </p:val>
                                        </p:tav>
                                        <p:tav tm="100000">
                                          <p:val>
                                            <p:strVal val="#ppt_x"/>
                                          </p:val>
                                        </p:tav>
                                      </p:tavLst>
                                    </p:anim>
                                    <p:anim calcmode="lin" valueType="num">
                                      <p:cBhvr additive="base">
                                        <p:cTn id="53" dur="1000" fill="hold"/>
                                        <p:tgtEl>
                                          <p:spTgt spid="10"/>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1000" fill="hold"/>
                                        <p:tgtEl>
                                          <p:spTgt spid="11"/>
                                        </p:tgtEl>
                                        <p:attrNameLst>
                                          <p:attrName>ppt_x</p:attrName>
                                        </p:attrNameLst>
                                      </p:cBhvr>
                                      <p:tavLst>
                                        <p:tav tm="0">
                                          <p:val>
                                            <p:strVal val="#ppt_x"/>
                                          </p:val>
                                        </p:tav>
                                        <p:tav tm="100000">
                                          <p:val>
                                            <p:strVal val="#ppt_x"/>
                                          </p:val>
                                        </p:tav>
                                      </p:tavLst>
                                    </p:anim>
                                    <p:anim calcmode="lin" valueType="num">
                                      <p:cBhvr additive="base">
                                        <p:cTn id="57" dur="1000" fill="hold"/>
                                        <p:tgtEl>
                                          <p:spTgt spid="11"/>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1000" fill="hold"/>
                                        <p:tgtEl>
                                          <p:spTgt spid="6"/>
                                        </p:tgtEl>
                                        <p:attrNameLst>
                                          <p:attrName>ppt_x</p:attrName>
                                        </p:attrNameLst>
                                      </p:cBhvr>
                                      <p:tavLst>
                                        <p:tav tm="0">
                                          <p:val>
                                            <p:strVal val="#ppt_x"/>
                                          </p:val>
                                        </p:tav>
                                        <p:tav tm="100000">
                                          <p:val>
                                            <p:strVal val="#ppt_x"/>
                                          </p:val>
                                        </p:tav>
                                      </p:tavLst>
                                    </p:anim>
                                    <p:anim calcmode="lin" valueType="num">
                                      <p:cBhvr additive="base">
                                        <p:cTn id="62" dur="1000" fill="hold"/>
                                        <p:tgtEl>
                                          <p:spTgt spid="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1000" fill="hold"/>
                                        <p:tgtEl>
                                          <p:spTgt spid="7"/>
                                        </p:tgtEl>
                                        <p:attrNameLst>
                                          <p:attrName>ppt_x</p:attrName>
                                        </p:attrNameLst>
                                      </p:cBhvr>
                                      <p:tavLst>
                                        <p:tav tm="0">
                                          <p:val>
                                            <p:strVal val="#ppt_x"/>
                                          </p:val>
                                        </p:tav>
                                        <p:tav tm="100000">
                                          <p:val>
                                            <p:strVal val="#ppt_x"/>
                                          </p:val>
                                        </p:tav>
                                      </p:tavLst>
                                    </p:anim>
                                    <p:anim calcmode="lin" valueType="num">
                                      <p:cBhvr additive="base">
                                        <p:cTn id="66" dur="1000" fill="hold"/>
                                        <p:tgtEl>
                                          <p:spTgt spid="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3">
                                            <p:txEl>
                                              <p:pRg st="0" end="0"/>
                                            </p:txEl>
                                          </p:spTgt>
                                        </p:tgtEl>
                                        <p:attrNameLst>
                                          <p:attrName>style.visibility</p:attrName>
                                        </p:attrNameLst>
                                      </p:cBhvr>
                                      <p:to>
                                        <p:strVal val="visible"/>
                                      </p:to>
                                    </p:set>
                                    <p:anim calcmode="lin" valueType="num">
                                      <p:cBhvr>
                                        <p:cTn id="7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72" dur="1000"/>
                                        <p:tgtEl>
                                          <p:spTgt spid="3">
                                            <p:txEl>
                                              <p:pRg st="0" end="0"/>
                                            </p:tx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p:cTn id="7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77" dur="1000"/>
                                        <p:tgtEl>
                                          <p:spTgt spid="3">
                                            <p:txEl>
                                              <p:pRg st="1" end="1"/>
                                            </p:txEl>
                                          </p:spTgt>
                                        </p:tgtEl>
                                      </p:cBhvr>
                                    </p:animEffect>
                                  </p:childTnLst>
                                </p:cTn>
                              </p:par>
                            </p:childTnLst>
                          </p:cTn>
                        </p:par>
                        <p:par>
                          <p:cTn id="78" fill="hold">
                            <p:stCondLst>
                              <p:cond delay="8000"/>
                            </p:stCondLst>
                            <p:childTnLst>
                              <p:par>
                                <p:cTn id="79" presetID="8" presetClass="emph" presetSubtype="0" fill="hold" grpId="1" nodeType="afterEffect">
                                  <p:stCondLst>
                                    <p:cond delay="0"/>
                                  </p:stCondLst>
                                  <p:childTnLst>
                                    <p:animRot by="21600000">
                                      <p:cBhvr>
                                        <p:cTn id="80" dur="2000" fill="hold"/>
                                        <p:tgtEl>
                                          <p:spTgt spid="3">
                                            <p:txEl>
                                              <p:pRg st="0" end="0"/>
                                            </p:txEl>
                                          </p:spTgt>
                                        </p:tgtEl>
                                        <p:attrNameLst>
                                          <p:attrName>r</p:attrName>
                                        </p:attrNameLst>
                                      </p:cBhvr>
                                    </p:animRot>
                                  </p:childTnLst>
                                </p:cTn>
                              </p:par>
                              <p:par>
                                <p:cTn id="81" presetID="8" presetClass="emph" presetSubtype="0" fill="hold" grpId="1" nodeType="withEffect">
                                  <p:stCondLst>
                                    <p:cond delay="0"/>
                                  </p:stCondLst>
                                  <p:childTnLst>
                                    <p:animRot by="21600000">
                                      <p:cBhvr>
                                        <p:cTn id="82"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p:bldP spid="7" grpId="0"/>
      <p:bldP spid="9" grpId="0"/>
      <p:bldP spid="11" grpId="0" animBg="1"/>
      <p:bldP spid="14" grpId="0"/>
      <p:bldP spid="15"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9" y="290679"/>
            <a:ext cx="5486400" cy="36454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876" y="2985795"/>
            <a:ext cx="6431431" cy="3620657"/>
          </a:xfrm>
          <a:prstGeom prst="rect">
            <a:avLst/>
          </a:prstGeom>
        </p:spPr>
      </p:pic>
      <p:sp>
        <p:nvSpPr>
          <p:cNvPr id="6" name="Subtitle 2"/>
          <p:cNvSpPr>
            <a:spLocks noGrp="1"/>
          </p:cNvSpPr>
          <p:nvPr>
            <p:ph type="subTitle" idx="1"/>
          </p:nvPr>
        </p:nvSpPr>
        <p:spPr>
          <a:xfrm>
            <a:off x="546779" y="4162959"/>
            <a:ext cx="4795308" cy="885059"/>
          </a:xfrm>
        </p:spPr>
        <p:txBody>
          <a:bodyPr>
            <a:normAutofit/>
          </a:bodyPr>
          <a:lstStyle/>
          <a:p>
            <a:pPr algn="ctr"/>
            <a:r>
              <a:rPr lang="en-US" sz="2400" b="1" dirty="0" smtClean="0">
                <a:solidFill>
                  <a:schemeClr val="tx1"/>
                </a:solidFill>
              </a:rPr>
              <a:t>Computer Assisted Design (CAD)</a:t>
            </a:r>
            <a:endParaRPr lang="en-US" sz="2400" b="1" dirty="0">
              <a:solidFill>
                <a:schemeClr val="tx1"/>
              </a:solidFill>
            </a:endParaRPr>
          </a:p>
        </p:txBody>
      </p:sp>
      <p:sp>
        <p:nvSpPr>
          <p:cNvPr id="7" name="Subtitle 2"/>
          <p:cNvSpPr txBox="1">
            <a:spLocks/>
          </p:cNvSpPr>
          <p:nvPr/>
        </p:nvSpPr>
        <p:spPr>
          <a:xfrm>
            <a:off x="6748185" y="1965528"/>
            <a:ext cx="3308603" cy="88505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400" b="1" dirty="0" smtClean="0">
                <a:solidFill>
                  <a:schemeClr val="tx1"/>
                </a:solidFill>
              </a:rPr>
              <a:t>HAAS CNC Lathes &amp; </a:t>
            </a:r>
          </a:p>
          <a:p>
            <a:pPr algn="ctr"/>
            <a:r>
              <a:rPr lang="en-US" sz="2400" b="1" dirty="0" smtClean="0">
                <a:solidFill>
                  <a:schemeClr val="tx1"/>
                </a:solidFill>
              </a:rPr>
              <a:t>Turning Centers</a:t>
            </a:r>
            <a:endParaRPr lang="en-US" sz="2400" b="1" dirty="0">
              <a:solidFill>
                <a:schemeClr val="tx1"/>
              </a:solidFill>
            </a:endParaRPr>
          </a:p>
        </p:txBody>
      </p:sp>
    </p:spTree>
    <p:extLst>
      <p:ext uri="{BB962C8B-B14F-4D97-AF65-F5344CB8AC3E}">
        <p14:creationId xmlns:p14="http://schemas.microsoft.com/office/powerpoint/2010/main" val="245770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6">
                                            <p:txEl>
                                              <p:pRg st="0" end="0"/>
                                            </p:txEl>
                                          </p:spTgt>
                                        </p:tgtEl>
                                      </p:cBhvr>
                                    </p:animEffect>
                                  </p:childTnLst>
                                </p:cTn>
                              </p:par>
                            </p:childTnLst>
                          </p:cTn>
                        </p:par>
                        <p:par>
                          <p:cTn id="15" fill="hold">
                            <p:stCondLst>
                              <p:cond delay="1000"/>
                            </p:stCondLst>
                            <p:childTnLst>
                              <p:par>
                                <p:cTn id="16" presetID="42" presetClass="entr" presetSubtype="0" fill="hold" nodeType="afterEffect">
                                  <p:stCondLst>
                                    <p:cond delay="7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 y="354271"/>
            <a:ext cx="5486400" cy="36454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2802050"/>
            <a:ext cx="5486400" cy="3645408"/>
          </a:xfrm>
          <a:prstGeom prst="rect">
            <a:avLst/>
          </a:prstGeom>
        </p:spPr>
      </p:pic>
      <p:sp>
        <p:nvSpPr>
          <p:cNvPr id="6" name="Subtitle 2"/>
          <p:cNvSpPr>
            <a:spLocks noGrp="1"/>
          </p:cNvSpPr>
          <p:nvPr>
            <p:ph type="subTitle" idx="1"/>
          </p:nvPr>
        </p:nvSpPr>
        <p:spPr>
          <a:xfrm>
            <a:off x="772266" y="4338509"/>
            <a:ext cx="4795308" cy="885059"/>
          </a:xfrm>
        </p:spPr>
        <p:txBody>
          <a:bodyPr>
            <a:normAutofit/>
          </a:bodyPr>
          <a:lstStyle/>
          <a:p>
            <a:pPr algn="ctr"/>
            <a:r>
              <a:rPr lang="en-US" sz="2400" b="1" dirty="0" smtClean="0">
                <a:solidFill>
                  <a:schemeClr val="tx1"/>
                </a:solidFill>
              </a:rPr>
              <a:t>Laser Engraving Technology</a:t>
            </a:r>
            <a:endParaRPr lang="en-US" sz="2400" b="1" dirty="0">
              <a:solidFill>
                <a:schemeClr val="tx1"/>
              </a:solidFill>
            </a:endParaRPr>
          </a:p>
        </p:txBody>
      </p:sp>
      <p:sp>
        <p:nvSpPr>
          <p:cNvPr id="7" name="Subtitle 2"/>
          <p:cNvSpPr txBox="1">
            <a:spLocks/>
          </p:cNvSpPr>
          <p:nvPr/>
        </p:nvSpPr>
        <p:spPr>
          <a:xfrm>
            <a:off x="6258666" y="2176975"/>
            <a:ext cx="4795308" cy="437032"/>
          </a:xfrm>
          <a:prstGeom prst="rect">
            <a:avLst/>
          </a:prstGeom>
          <a:solidFill>
            <a:schemeClr val="bg1"/>
          </a:solidFill>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400" b="1" dirty="0" smtClean="0">
                <a:solidFill>
                  <a:schemeClr val="tx1"/>
                </a:solidFill>
              </a:rPr>
              <a:t>Opens new doors to possibilities</a:t>
            </a:r>
            <a:endParaRPr lang="en-US" sz="2400" b="1" dirty="0">
              <a:solidFill>
                <a:schemeClr val="tx1"/>
              </a:solidFill>
            </a:endParaRPr>
          </a:p>
        </p:txBody>
      </p:sp>
    </p:spTree>
    <p:extLst>
      <p:ext uri="{BB962C8B-B14F-4D97-AF65-F5344CB8AC3E}">
        <p14:creationId xmlns:p14="http://schemas.microsoft.com/office/powerpoint/2010/main" val="22122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6">
                                            <p:txEl>
                                              <p:pRg st="0" end="0"/>
                                            </p:txEl>
                                          </p:spTgt>
                                        </p:tgtEl>
                                      </p:cBhvr>
                                    </p:animEffect>
                                  </p:childTnLst>
                                </p:cTn>
                              </p:par>
                            </p:childTnLst>
                          </p:cTn>
                        </p:par>
                        <p:par>
                          <p:cTn id="14" fill="hold">
                            <p:stCondLst>
                              <p:cond delay="1000"/>
                            </p:stCondLst>
                            <p:childTnLst>
                              <p:par>
                                <p:cTn id="15" presetID="2" presetClass="entr" presetSubtype="4" fill="hold" nodeType="afterEffect">
                                  <p:stCondLst>
                                    <p:cond delay="7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750"/>
                                  </p:stCondLst>
                                  <p:childTnLst>
                                    <p:set>
                                      <p:cBhvr>
                                        <p:cTn id="20" dur="1" fill="hold">
                                          <p:stCondLst>
                                            <p:cond delay="0"/>
                                          </p:stCondLst>
                                        </p:cTn>
                                        <p:tgtEl>
                                          <p:spTgt spid="7">
                                            <p:bg/>
                                          </p:spTgt>
                                        </p:tgtEl>
                                        <p:attrNameLst>
                                          <p:attrName>style.visibility</p:attrName>
                                        </p:attrNameLst>
                                      </p:cBhvr>
                                      <p:to>
                                        <p:strVal val="visible"/>
                                      </p:to>
                                    </p:set>
                                    <p:anim calcmode="lin" valueType="num">
                                      <p:cBhvr>
                                        <p:cTn id="21" dur="1000" fill="hold"/>
                                        <p:tgtEl>
                                          <p:spTgt spid="7">
                                            <p:bg/>
                                          </p:spTgt>
                                        </p:tgtEl>
                                        <p:attrNameLst>
                                          <p:attrName>ppt_w</p:attrName>
                                        </p:attrNameLst>
                                      </p:cBhvr>
                                      <p:tavLst>
                                        <p:tav tm="0">
                                          <p:val>
                                            <p:fltVal val="0"/>
                                          </p:val>
                                        </p:tav>
                                        <p:tav tm="100000">
                                          <p:val>
                                            <p:strVal val="#ppt_w"/>
                                          </p:val>
                                        </p:tav>
                                      </p:tavLst>
                                    </p:anim>
                                    <p:anim calcmode="lin" valueType="num">
                                      <p:cBhvr>
                                        <p:cTn id="22" dur="1000" fill="hold"/>
                                        <p:tgtEl>
                                          <p:spTgt spid="7">
                                            <p:bg/>
                                          </p:spTgt>
                                        </p:tgtEl>
                                        <p:attrNameLst>
                                          <p:attrName>ppt_h</p:attrName>
                                        </p:attrNameLst>
                                      </p:cBhvr>
                                      <p:tavLst>
                                        <p:tav tm="0">
                                          <p:val>
                                            <p:fltVal val="0"/>
                                          </p:val>
                                        </p:tav>
                                        <p:tav tm="100000">
                                          <p:val>
                                            <p:strVal val="#ppt_h"/>
                                          </p:val>
                                        </p:tav>
                                      </p:tavLst>
                                    </p:anim>
                                    <p:animEffect transition="in" filter="fade">
                                      <p:cBhvr>
                                        <p:cTn id="23" dur="1000"/>
                                        <p:tgtEl>
                                          <p:spTgt spid="7">
                                            <p:bg/>
                                          </p:spTgt>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668" y="1237487"/>
            <a:ext cx="6068927" cy="35363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382" y="4335938"/>
            <a:ext cx="4355618" cy="24806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94" y="854"/>
            <a:ext cx="4122669" cy="2333831"/>
          </a:xfrm>
          <a:prstGeom prst="rect">
            <a:avLst/>
          </a:prstGeom>
        </p:spPr>
      </p:pic>
      <p:sp>
        <p:nvSpPr>
          <p:cNvPr id="8" name="Content Placeholder 4"/>
          <p:cNvSpPr txBox="1">
            <a:spLocks/>
          </p:cNvSpPr>
          <p:nvPr/>
        </p:nvSpPr>
        <p:spPr>
          <a:xfrm>
            <a:off x="1675307" y="4773789"/>
            <a:ext cx="4631824" cy="123663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dirty="0" smtClean="0"/>
              <a:t>Crawford Success Center</a:t>
            </a:r>
            <a:endParaRPr lang="en-US" sz="2800" dirty="0"/>
          </a:p>
        </p:txBody>
      </p:sp>
      <p:sp>
        <p:nvSpPr>
          <p:cNvPr id="9" name="Content Placeholder 4"/>
          <p:cNvSpPr txBox="1">
            <a:spLocks/>
          </p:cNvSpPr>
          <p:nvPr/>
        </p:nvSpPr>
        <p:spPr>
          <a:xfrm>
            <a:off x="442209" y="2334685"/>
            <a:ext cx="2846567" cy="525521"/>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smtClean="0"/>
              <a:t>Lobby view (right side)</a:t>
            </a:r>
            <a:endParaRPr lang="en-US" sz="2000" dirty="0"/>
          </a:p>
        </p:txBody>
      </p:sp>
      <p:sp>
        <p:nvSpPr>
          <p:cNvPr id="12" name="Content Placeholder 4"/>
          <p:cNvSpPr txBox="1">
            <a:spLocks/>
          </p:cNvSpPr>
          <p:nvPr/>
        </p:nvSpPr>
        <p:spPr>
          <a:xfrm>
            <a:off x="9345433" y="3822513"/>
            <a:ext cx="2846567" cy="525521"/>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smtClean="0"/>
              <a:t>Lobby view (left side)</a:t>
            </a:r>
            <a:endParaRPr lang="en-US" sz="2000" dirty="0"/>
          </a:p>
        </p:txBody>
      </p:sp>
      <p:sp>
        <p:nvSpPr>
          <p:cNvPr id="15" name="Content Placeholder 4"/>
          <p:cNvSpPr txBox="1">
            <a:spLocks/>
          </p:cNvSpPr>
          <p:nvPr/>
        </p:nvSpPr>
        <p:spPr>
          <a:xfrm>
            <a:off x="1865492" y="5337518"/>
            <a:ext cx="3446836" cy="477467"/>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smtClean="0"/>
              <a:t>Exterior view (Entrance)</a:t>
            </a:r>
            <a:endParaRPr lang="en-US" sz="2000" dirty="0"/>
          </a:p>
        </p:txBody>
      </p:sp>
    </p:spTree>
    <p:extLst>
      <p:ext uri="{BB962C8B-B14F-4D97-AF65-F5344CB8AC3E}">
        <p14:creationId xmlns:p14="http://schemas.microsoft.com/office/powerpoint/2010/main" val="2912175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17186" y="-1917186"/>
            <a:ext cx="6857999" cy="10692374"/>
          </a:xfrm>
          <a:prstGeom prst="rect">
            <a:avLst/>
          </a:prstGeom>
        </p:spPr>
      </p:pic>
      <p:sp>
        <p:nvSpPr>
          <p:cNvPr id="9" name="Content Placeholder 4"/>
          <p:cNvSpPr txBox="1">
            <a:spLocks/>
          </p:cNvSpPr>
          <p:nvPr/>
        </p:nvSpPr>
        <p:spPr>
          <a:xfrm>
            <a:off x="1156996" y="4087492"/>
            <a:ext cx="5187821" cy="186449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smtClean="0"/>
              <a:t>Mobile Training Center for the Workforce in partnership with Pioneer and Madison</a:t>
            </a:r>
          </a:p>
          <a:p>
            <a:pPr marL="0" indent="0">
              <a:buNone/>
            </a:pPr>
            <a:r>
              <a:rPr lang="en-US" dirty="0" smtClean="0"/>
              <a:t>(from the DOL Grant NC State received)</a:t>
            </a:r>
          </a:p>
        </p:txBody>
      </p:sp>
    </p:spTree>
    <p:extLst>
      <p:ext uri="{BB962C8B-B14F-4D97-AF65-F5344CB8AC3E}">
        <p14:creationId xmlns:p14="http://schemas.microsoft.com/office/powerpoint/2010/main" val="195241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
        <p:nvSpPr>
          <p:cNvPr id="6" name="Title 1"/>
          <p:cNvSpPr txBox="1">
            <a:spLocks/>
          </p:cNvSpPr>
          <p:nvPr/>
        </p:nvSpPr>
        <p:spPr>
          <a:xfrm>
            <a:off x="1846385" y="2057400"/>
            <a:ext cx="7772400" cy="3352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ysClr val="windowText" lastClr="000000"/>
                </a:solidFill>
                <a:effectLst/>
                <a:uLnTx/>
                <a:uFillTx/>
                <a:latin typeface="Calibri"/>
                <a:ea typeface="+mj-ea"/>
                <a:cs typeface="+mj-cs"/>
              </a:rPr>
              <a:t>Overarching Goal </a:t>
            </a:r>
            <a:br>
              <a:rPr kumimoji="0" lang="en-US" sz="2800" b="1" i="0" u="sng"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Maximize/increase educational attainment for all individuals at all levels of ability that prepares them to be lifelong learners and for success in those fields of learning that are most critical to the future of our</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 economy/community.</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141853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6" y="1758463"/>
            <a:ext cx="8368453" cy="3389272"/>
          </a:xfrm>
        </p:spPr>
        <p:txBody>
          <a:bodyPr>
            <a:normAutofit lnSpcReduction="10000"/>
          </a:bodyPr>
          <a:lstStyle/>
          <a:p>
            <a:pPr algn="l"/>
            <a:r>
              <a:rPr lang="en-US" sz="2400" b="1" dirty="0">
                <a:solidFill>
                  <a:schemeClr val="tx1"/>
                </a:solidFill>
              </a:rPr>
              <a:t>Workforce Success Planning = Talent </a:t>
            </a:r>
            <a:r>
              <a:rPr lang="en-US" sz="2400" b="1" dirty="0" smtClean="0">
                <a:solidFill>
                  <a:schemeClr val="tx1"/>
                </a:solidFill>
              </a:rPr>
              <a:t>Development </a:t>
            </a:r>
            <a:r>
              <a:rPr lang="en-US" sz="2400" b="1" dirty="0">
                <a:solidFill>
                  <a:schemeClr val="tx1"/>
                </a:solidFill>
              </a:rPr>
              <a:t>	</a:t>
            </a:r>
            <a:r>
              <a:rPr lang="en-US" sz="2400" b="1" dirty="0" smtClean="0">
                <a:solidFill>
                  <a:schemeClr val="tx1"/>
                </a:solidFill>
              </a:rPr>
              <a:t>K-12</a:t>
            </a:r>
          </a:p>
          <a:p>
            <a:pPr algn="l"/>
            <a:r>
              <a:rPr lang="en-US" sz="2400" b="1" dirty="0">
                <a:solidFill>
                  <a:schemeClr val="tx1"/>
                </a:solidFill>
              </a:rPr>
              <a:t/>
            </a:r>
            <a:br>
              <a:rPr lang="en-US" sz="2400" b="1" dirty="0">
                <a:solidFill>
                  <a:schemeClr val="tx1"/>
                </a:solidFill>
              </a:rPr>
            </a:br>
            <a:r>
              <a:rPr lang="en-US" sz="2400" b="1" dirty="0">
                <a:solidFill>
                  <a:schemeClr val="tx1"/>
                </a:solidFill>
              </a:rPr>
              <a:t>Now more than ever, students need to see a connection between what they are learning in the classroom and their future careers. Ohio law requires all districts to adopt a local policy on career advising beginning the 2015-2016 school year. </a:t>
            </a:r>
            <a:br>
              <a:rPr lang="en-US" sz="2400" b="1" dirty="0">
                <a:solidFill>
                  <a:schemeClr val="tx1"/>
                </a:solidFill>
              </a:rPr>
            </a:br>
            <a:r>
              <a:rPr lang="en-US" sz="2400" b="1" dirty="0">
                <a:solidFill>
                  <a:schemeClr val="tx1"/>
                </a:solidFill>
              </a:rPr>
              <a:t>			ODE Model Career Advising</a:t>
            </a:r>
            <a:br>
              <a:rPr lang="en-US" sz="2400" b="1" dirty="0">
                <a:solidFill>
                  <a:schemeClr val="tx1"/>
                </a:solidFill>
              </a:rPr>
            </a:br>
            <a:endParaRPr lang="en-US" sz="2400" b="1" dirty="0">
              <a:solidFill>
                <a:schemeClr val="tx1"/>
              </a:solidFill>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
        <p:nvSpPr>
          <p:cNvPr id="6" name="Title 1"/>
          <p:cNvSpPr txBox="1">
            <a:spLocks/>
          </p:cNvSpPr>
          <p:nvPr/>
        </p:nvSpPr>
        <p:spPr>
          <a:xfrm>
            <a:off x="1846385" y="2057400"/>
            <a:ext cx="7772400" cy="3352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55920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7" y="1617784"/>
            <a:ext cx="7766936" cy="4754881"/>
          </a:xfrm>
        </p:spPr>
        <p:txBody>
          <a:bodyPr>
            <a:noAutofit/>
          </a:bodyPr>
          <a:lstStyle/>
          <a:p>
            <a:pPr algn="l"/>
            <a:r>
              <a:rPr lang="en-US" sz="2400" b="1" dirty="0">
                <a:solidFill>
                  <a:schemeClr val="tx1"/>
                </a:solidFill>
              </a:rPr>
              <a:t>Career and Interest </a:t>
            </a:r>
            <a:r>
              <a:rPr lang="en-US" sz="2400" b="1" dirty="0" smtClean="0">
                <a:solidFill>
                  <a:schemeClr val="tx1"/>
                </a:solidFill>
              </a:rPr>
              <a:t>Assessment</a:t>
            </a:r>
            <a:r>
              <a:rPr lang="en-US" sz="2400" b="1" dirty="0">
                <a:solidFill>
                  <a:schemeClr val="tx1"/>
                </a:solidFill>
              </a:rPr>
              <a:t/>
            </a:r>
            <a:br>
              <a:rPr lang="en-US" sz="2400" b="1" dirty="0">
                <a:solidFill>
                  <a:schemeClr val="tx1"/>
                </a:solidFill>
              </a:rPr>
            </a:br>
            <a:r>
              <a:rPr lang="en-US" sz="2400" b="1" dirty="0">
                <a:solidFill>
                  <a:schemeClr val="tx1"/>
                </a:solidFill>
              </a:rPr>
              <a:t>Field Trips	</a:t>
            </a:r>
            <a:br>
              <a:rPr lang="en-US" sz="2400" b="1" dirty="0">
                <a:solidFill>
                  <a:schemeClr val="tx1"/>
                </a:solidFill>
              </a:rPr>
            </a:br>
            <a:r>
              <a:rPr lang="en-US" sz="2400" b="1" dirty="0">
                <a:solidFill>
                  <a:schemeClr val="tx1"/>
                </a:solidFill>
              </a:rPr>
              <a:t>Career Speakers	</a:t>
            </a:r>
            <a:br>
              <a:rPr lang="en-US" sz="2400" b="1" dirty="0">
                <a:solidFill>
                  <a:schemeClr val="tx1"/>
                </a:solidFill>
              </a:rPr>
            </a:br>
            <a:r>
              <a:rPr lang="en-US" sz="2400" b="1" dirty="0">
                <a:solidFill>
                  <a:schemeClr val="tx1"/>
                </a:solidFill>
              </a:rPr>
              <a:t>Career Coaches (UCAN Counselors)</a:t>
            </a:r>
            <a:br>
              <a:rPr lang="en-US" sz="2400" b="1" dirty="0">
                <a:solidFill>
                  <a:schemeClr val="tx1"/>
                </a:solidFill>
              </a:rPr>
            </a:br>
            <a:r>
              <a:rPr lang="en-US" sz="2400" b="1" dirty="0">
                <a:solidFill>
                  <a:schemeClr val="tx1"/>
                </a:solidFill>
              </a:rPr>
              <a:t>School Partnerships with Business</a:t>
            </a:r>
            <a:br>
              <a:rPr lang="en-US" sz="2400" b="1" dirty="0">
                <a:solidFill>
                  <a:schemeClr val="tx1"/>
                </a:solidFill>
              </a:rPr>
            </a:br>
            <a:r>
              <a:rPr lang="en-US" sz="2400" b="1" dirty="0">
                <a:solidFill>
                  <a:schemeClr val="tx1"/>
                </a:solidFill>
              </a:rPr>
              <a:t>Job Shadows</a:t>
            </a:r>
            <a:br>
              <a:rPr lang="en-US" sz="2400" b="1" dirty="0">
                <a:solidFill>
                  <a:schemeClr val="tx1"/>
                </a:solidFill>
              </a:rPr>
            </a:br>
            <a:r>
              <a:rPr lang="en-US" sz="2400" b="1" dirty="0">
                <a:solidFill>
                  <a:schemeClr val="tx1"/>
                </a:solidFill>
              </a:rPr>
              <a:t>Internships</a:t>
            </a:r>
            <a:br>
              <a:rPr lang="en-US" sz="2400" b="1" dirty="0">
                <a:solidFill>
                  <a:schemeClr val="tx1"/>
                </a:solidFill>
              </a:rPr>
            </a:br>
            <a:r>
              <a:rPr lang="en-US" sz="2400" b="1" dirty="0">
                <a:solidFill>
                  <a:schemeClr val="tx1"/>
                </a:solidFill>
              </a:rPr>
              <a:t>Community Service </a:t>
            </a:r>
            <a:br>
              <a:rPr lang="en-US" sz="2400" b="1" dirty="0">
                <a:solidFill>
                  <a:schemeClr val="tx1"/>
                </a:solidFill>
              </a:rPr>
            </a:br>
            <a:r>
              <a:rPr lang="en-US" sz="2400" b="1" dirty="0">
                <a:solidFill>
                  <a:schemeClr val="tx1"/>
                </a:solidFill>
              </a:rPr>
              <a:t>College Fairs</a:t>
            </a:r>
            <a:br>
              <a:rPr lang="en-US" sz="2400" b="1" dirty="0">
                <a:solidFill>
                  <a:schemeClr val="tx1"/>
                </a:solidFill>
              </a:rPr>
            </a:br>
            <a:r>
              <a:rPr lang="en-US" sz="2400" b="1" dirty="0">
                <a:solidFill>
                  <a:schemeClr val="tx1"/>
                </a:solidFill>
              </a:rPr>
              <a:t>Career Fairs</a:t>
            </a:r>
            <a:br>
              <a:rPr lang="en-US" sz="2400" b="1" dirty="0">
                <a:solidFill>
                  <a:schemeClr val="tx1"/>
                </a:solidFill>
              </a:rPr>
            </a:br>
            <a:r>
              <a:rPr lang="en-US" sz="2400" dirty="0"/>
              <a:t> </a:t>
            </a:r>
            <a:br>
              <a:rPr lang="en-US" sz="2400" dirty="0"/>
            </a:b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Tree>
    <p:extLst>
      <p:ext uri="{BB962C8B-B14F-4D97-AF65-F5344CB8AC3E}">
        <p14:creationId xmlns:p14="http://schemas.microsoft.com/office/powerpoint/2010/main" val="410221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7" y="1617784"/>
            <a:ext cx="7766936" cy="4754881"/>
          </a:xfrm>
        </p:spPr>
        <p:txBody>
          <a:bodyPr>
            <a:noAutofit/>
          </a:bodyPr>
          <a:lstStyle/>
          <a:p>
            <a:pPr algn="l"/>
            <a:r>
              <a:rPr lang="en-US" sz="2400" b="1" u="sng" dirty="0" smtClean="0">
                <a:solidFill>
                  <a:schemeClr val="tx1"/>
                </a:solidFill>
              </a:rPr>
              <a:t>Two Day Career Coach Training – </a:t>
            </a:r>
          </a:p>
          <a:p>
            <a:pPr algn="l"/>
            <a:r>
              <a:rPr lang="en-US" sz="2400" b="1" dirty="0">
                <a:solidFill>
                  <a:schemeClr val="tx1"/>
                </a:solidFill>
              </a:rPr>
              <a:t>	</a:t>
            </a:r>
            <a:r>
              <a:rPr lang="en-US" sz="2400" b="1" dirty="0" smtClean="0">
                <a:solidFill>
                  <a:schemeClr val="tx1"/>
                </a:solidFill>
              </a:rPr>
              <a:t>	August 19-20</a:t>
            </a:r>
          </a:p>
          <a:p>
            <a:pPr algn="l"/>
            <a:endParaRPr lang="en-US" sz="2400" b="1" dirty="0">
              <a:solidFill>
                <a:schemeClr val="tx1"/>
              </a:solidFill>
            </a:endParaRPr>
          </a:p>
          <a:p>
            <a:pPr algn="l"/>
            <a:r>
              <a:rPr lang="en-US" sz="2400" b="1" dirty="0" smtClean="0">
                <a:solidFill>
                  <a:schemeClr val="tx1"/>
                </a:solidFill>
              </a:rPr>
              <a:t>Expectations in 2015-16 School Year</a:t>
            </a:r>
          </a:p>
          <a:p>
            <a:pPr algn="l"/>
            <a:r>
              <a:rPr lang="en-US" sz="2400" b="1" dirty="0" smtClean="0">
                <a:solidFill>
                  <a:schemeClr val="tx1"/>
                </a:solidFill>
              </a:rPr>
              <a:t>Resource Utilization</a:t>
            </a:r>
          </a:p>
          <a:p>
            <a:pPr algn="l"/>
            <a:r>
              <a:rPr lang="en-US" sz="2400" b="1" dirty="0" smtClean="0">
                <a:solidFill>
                  <a:schemeClr val="tx1"/>
                </a:solidFill>
              </a:rPr>
              <a:t>Tours of Local Facilities</a:t>
            </a:r>
          </a:p>
          <a:p>
            <a:pPr algn="l"/>
            <a:r>
              <a:rPr lang="en-US" sz="2400" b="1" dirty="0">
                <a:solidFill>
                  <a:schemeClr val="tx1"/>
                </a:solidFill>
              </a:rPr>
              <a:t/>
            </a:r>
            <a:br>
              <a:rPr lang="en-US" sz="2400" b="1" dirty="0">
                <a:solidFill>
                  <a:schemeClr val="tx1"/>
                </a:solidFill>
              </a:rPr>
            </a:br>
            <a:r>
              <a:rPr lang="en-US" sz="2400" dirty="0"/>
              <a:t> </a:t>
            </a:r>
            <a:br>
              <a:rPr lang="en-US" sz="2400" dirty="0"/>
            </a:b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Tree>
    <p:extLst>
      <p:ext uri="{BB962C8B-B14F-4D97-AF65-F5344CB8AC3E}">
        <p14:creationId xmlns:p14="http://schemas.microsoft.com/office/powerpoint/2010/main" val="2297493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7" y="1617784"/>
            <a:ext cx="7766936" cy="4754881"/>
          </a:xfrm>
        </p:spPr>
        <p:txBody>
          <a:bodyPr>
            <a:noAutofit/>
          </a:bodyPr>
          <a:lstStyle/>
          <a:p>
            <a:pPr algn="l"/>
            <a:r>
              <a:rPr lang="en-US" sz="2400" b="1" u="sng" dirty="0">
                <a:solidFill>
                  <a:schemeClr val="accent2"/>
                </a:solidFill>
              </a:rPr>
              <a:t>9th grade – </a:t>
            </a:r>
          </a:p>
          <a:p>
            <a:pPr algn="l"/>
            <a:r>
              <a:rPr lang="en-US" sz="2400" b="1" dirty="0">
                <a:solidFill>
                  <a:schemeClr val="tx1"/>
                </a:solidFill>
              </a:rPr>
              <a:t>1.	Learning Style Inventory/Survey</a:t>
            </a:r>
          </a:p>
          <a:p>
            <a:pPr algn="l"/>
            <a:r>
              <a:rPr lang="en-US" sz="2400" b="1" dirty="0">
                <a:solidFill>
                  <a:schemeClr val="tx1"/>
                </a:solidFill>
              </a:rPr>
              <a:t>2.	Career Cluster/Interest Inventory </a:t>
            </a:r>
            <a:r>
              <a:rPr lang="en-US" sz="2400" b="1" dirty="0" smtClean="0">
                <a:solidFill>
                  <a:schemeClr val="tx1"/>
                </a:solidFill>
              </a:rPr>
              <a:t>-</a:t>
            </a:r>
            <a:endParaRPr lang="en-US" sz="2400" b="1" dirty="0">
              <a:solidFill>
                <a:schemeClr val="tx1"/>
              </a:solidFill>
            </a:endParaRPr>
          </a:p>
          <a:p>
            <a:pPr algn="l"/>
            <a:r>
              <a:rPr lang="en-US" sz="2400" b="1" dirty="0">
                <a:solidFill>
                  <a:schemeClr val="tx1"/>
                </a:solidFill>
              </a:rPr>
              <a:t>3.	Ohio Means Jobs Account created for Backpack</a:t>
            </a:r>
          </a:p>
          <a:p>
            <a:pPr algn="l"/>
            <a:r>
              <a:rPr lang="en-US" sz="2400" b="1" dirty="0">
                <a:solidFill>
                  <a:schemeClr val="tx1"/>
                </a:solidFill>
              </a:rPr>
              <a:t>4.	Career Connections	</a:t>
            </a:r>
          </a:p>
          <a:p>
            <a:pPr lvl="1" algn="l"/>
            <a:r>
              <a:rPr lang="en-US" sz="1800" b="1" dirty="0">
                <a:solidFill>
                  <a:schemeClr val="tx1"/>
                </a:solidFill>
              </a:rPr>
              <a:t>a.	Explore Career Pathways: Explore for careers of interest and required HS courses for those careers (training, wages and outlook)</a:t>
            </a:r>
          </a:p>
          <a:p>
            <a:pPr algn="l"/>
            <a:r>
              <a:rPr lang="en-US" sz="2400" b="1" dirty="0">
                <a:solidFill>
                  <a:schemeClr val="tx1"/>
                </a:solidFill>
              </a:rPr>
              <a:t>5.	Begin Resume</a:t>
            </a:r>
          </a:p>
          <a:p>
            <a:pPr algn="l"/>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Tree>
    <p:extLst>
      <p:ext uri="{BB962C8B-B14F-4D97-AF65-F5344CB8AC3E}">
        <p14:creationId xmlns:p14="http://schemas.microsoft.com/office/powerpoint/2010/main" val="285615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7" y="1617784"/>
            <a:ext cx="7766936" cy="4754881"/>
          </a:xfrm>
        </p:spPr>
        <p:txBody>
          <a:bodyPr>
            <a:noAutofit/>
          </a:bodyPr>
          <a:lstStyle/>
          <a:p>
            <a:pPr algn="l"/>
            <a:r>
              <a:rPr lang="en-US" sz="2400" b="1" u="sng" dirty="0">
                <a:solidFill>
                  <a:schemeClr val="accent2"/>
                </a:solidFill>
              </a:rPr>
              <a:t>10th grade – </a:t>
            </a:r>
          </a:p>
          <a:p>
            <a:pPr algn="l"/>
            <a:r>
              <a:rPr lang="en-US" sz="2400" b="1" dirty="0">
                <a:solidFill>
                  <a:schemeClr val="tx1"/>
                </a:solidFill>
              </a:rPr>
              <a:t>1.	Revisit Ohio Means Jobs to update account and continue planning</a:t>
            </a:r>
          </a:p>
          <a:p>
            <a:pPr algn="l"/>
            <a:r>
              <a:rPr lang="en-US" sz="2400" b="1" dirty="0">
                <a:solidFill>
                  <a:schemeClr val="tx1"/>
                </a:solidFill>
              </a:rPr>
              <a:t>2.	Update resume (Ohio Means Jobs)</a:t>
            </a:r>
          </a:p>
          <a:p>
            <a:pPr algn="l"/>
            <a:r>
              <a:rPr lang="en-US" sz="2400" b="1" dirty="0" smtClean="0">
                <a:solidFill>
                  <a:schemeClr val="tx1"/>
                </a:solidFill>
              </a:rPr>
              <a:t>3.  Learning </a:t>
            </a:r>
            <a:r>
              <a:rPr lang="en-US" sz="2400" b="1" dirty="0">
                <a:solidFill>
                  <a:schemeClr val="tx1"/>
                </a:solidFill>
              </a:rPr>
              <a:t>Style Survey </a:t>
            </a:r>
            <a:r>
              <a:rPr lang="en-US" sz="2400" b="1" dirty="0" smtClean="0">
                <a:solidFill>
                  <a:schemeClr val="tx1"/>
                </a:solidFill>
              </a:rPr>
              <a:t>– </a:t>
            </a:r>
          </a:p>
          <a:p>
            <a:pPr algn="l"/>
            <a:r>
              <a:rPr lang="en-US" sz="2400" b="1" dirty="0" smtClean="0">
                <a:solidFill>
                  <a:schemeClr val="tx1"/>
                </a:solidFill>
              </a:rPr>
              <a:t>4</a:t>
            </a:r>
            <a:r>
              <a:rPr lang="en-US" sz="2400" b="1" dirty="0">
                <a:solidFill>
                  <a:schemeClr val="tx1"/>
                </a:solidFill>
              </a:rPr>
              <a:t>.	Do 2nd Career Interest </a:t>
            </a:r>
            <a:r>
              <a:rPr lang="en-US" sz="2400" b="1" dirty="0" smtClean="0">
                <a:solidFill>
                  <a:schemeClr val="tx1"/>
                </a:solidFill>
              </a:rPr>
              <a:t>Survey-</a:t>
            </a:r>
            <a:endParaRPr lang="en-US" sz="2400" b="1" dirty="0">
              <a:solidFill>
                <a:schemeClr val="tx1"/>
              </a:solidFill>
            </a:endParaRPr>
          </a:p>
          <a:p>
            <a:pPr algn="l"/>
            <a:r>
              <a:rPr lang="en-US" sz="2400" b="1" dirty="0">
                <a:solidFill>
                  <a:schemeClr val="tx1"/>
                </a:solidFill>
              </a:rPr>
              <a:t>5.	Complete Interest Profiler - Online www.onetcenter.org/tools.html</a:t>
            </a:r>
          </a:p>
          <a:p>
            <a:pPr algn="l"/>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Tree>
    <p:extLst>
      <p:ext uri="{BB962C8B-B14F-4D97-AF65-F5344CB8AC3E}">
        <p14:creationId xmlns:p14="http://schemas.microsoft.com/office/powerpoint/2010/main" val="301411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7" y="1617784"/>
            <a:ext cx="7766936" cy="4754881"/>
          </a:xfrm>
        </p:spPr>
        <p:txBody>
          <a:bodyPr>
            <a:noAutofit/>
          </a:bodyPr>
          <a:lstStyle/>
          <a:p>
            <a:pPr algn="l"/>
            <a:r>
              <a:rPr lang="en-US" sz="2400" b="1" u="sng" dirty="0">
                <a:solidFill>
                  <a:schemeClr val="accent2"/>
                </a:solidFill>
              </a:rPr>
              <a:t>11th grade –</a:t>
            </a:r>
          </a:p>
          <a:p>
            <a:pPr algn="l"/>
            <a:r>
              <a:rPr lang="en-US" sz="2400" b="1" dirty="0">
                <a:solidFill>
                  <a:schemeClr val="tx1"/>
                </a:solidFill>
              </a:rPr>
              <a:t>1.	Ohio Means Jobs - Update account</a:t>
            </a:r>
          </a:p>
          <a:p>
            <a:pPr algn="l"/>
            <a:r>
              <a:rPr lang="en-US" sz="2400" b="1" dirty="0">
                <a:solidFill>
                  <a:schemeClr val="tx1"/>
                </a:solidFill>
              </a:rPr>
              <a:t>2.	Ohio Means Jobs - Practice testing for all tests (ACT, ASVAB, SAT, Compass)</a:t>
            </a:r>
          </a:p>
          <a:p>
            <a:pPr algn="l"/>
            <a:r>
              <a:rPr lang="en-US" sz="2400" b="1" dirty="0">
                <a:solidFill>
                  <a:schemeClr val="tx1"/>
                </a:solidFill>
              </a:rPr>
              <a:t>3.	Ohio Means Jobs - Enhance resume</a:t>
            </a:r>
          </a:p>
          <a:p>
            <a:pPr algn="l"/>
            <a:r>
              <a:rPr lang="en-US" sz="2400" b="1" dirty="0">
                <a:solidFill>
                  <a:schemeClr val="tx1"/>
                </a:solidFill>
              </a:rPr>
              <a:t>4.	Introduce College Navigator to college bound students and how to use</a:t>
            </a:r>
          </a:p>
          <a:p>
            <a:pPr algn="l"/>
            <a:r>
              <a:rPr lang="en-US" sz="2400" b="1" dirty="0">
                <a:solidFill>
                  <a:schemeClr val="tx1"/>
                </a:solidFill>
              </a:rPr>
              <a:t>5.	Construct college and career comparison chart to evaluate options</a:t>
            </a:r>
          </a:p>
          <a:p>
            <a:pPr algn="l"/>
            <a:r>
              <a:rPr lang="en-US" sz="2400" b="1" dirty="0">
                <a:solidFill>
                  <a:schemeClr val="tx1"/>
                </a:solidFill>
              </a:rPr>
              <a:t>6.	What courses needed in senior year toward career plan*</a:t>
            </a:r>
          </a:p>
          <a:p>
            <a:pPr algn="l"/>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Tree>
    <p:extLst>
      <p:ext uri="{BB962C8B-B14F-4D97-AF65-F5344CB8AC3E}">
        <p14:creationId xmlns:p14="http://schemas.microsoft.com/office/powerpoint/2010/main" val="1931446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7067" y="1617784"/>
            <a:ext cx="7766936" cy="4754881"/>
          </a:xfrm>
        </p:spPr>
        <p:txBody>
          <a:bodyPr>
            <a:noAutofit/>
          </a:bodyPr>
          <a:lstStyle/>
          <a:p>
            <a:pPr algn="l"/>
            <a:r>
              <a:rPr lang="en-US" sz="2400" b="1" u="sng" dirty="0">
                <a:solidFill>
                  <a:schemeClr val="accent2"/>
                </a:solidFill>
              </a:rPr>
              <a:t>12th grade -  </a:t>
            </a:r>
          </a:p>
          <a:p>
            <a:pPr algn="l"/>
            <a:r>
              <a:rPr lang="en-US" sz="2400" b="1" dirty="0">
                <a:solidFill>
                  <a:schemeClr val="tx1"/>
                </a:solidFill>
              </a:rPr>
              <a:t>1.	Ohio Means Jobs - Update account</a:t>
            </a:r>
          </a:p>
          <a:p>
            <a:pPr algn="l"/>
            <a:r>
              <a:rPr lang="en-US" sz="2400" b="1" dirty="0">
                <a:solidFill>
                  <a:schemeClr val="tx1"/>
                </a:solidFill>
              </a:rPr>
              <a:t>2.	Practice testing for all tests (ACT, ASVAB, SAT, Compass)</a:t>
            </a:r>
          </a:p>
          <a:p>
            <a:pPr algn="l"/>
            <a:r>
              <a:rPr lang="en-US" sz="2400" b="1" dirty="0">
                <a:solidFill>
                  <a:schemeClr val="tx1"/>
                </a:solidFill>
              </a:rPr>
              <a:t>3.	Enhance resume</a:t>
            </a:r>
          </a:p>
          <a:p>
            <a:pPr algn="l"/>
            <a:r>
              <a:rPr lang="en-US" sz="2400" b="1" dirty="0">
                <a:solidFill>
                  <a:schemeClr val="tx1"/>
                </a:solidFill>
              </a:rPr>
              <a:t>4.	Use College Navigator as needed</a:t>
            </a:r>
          </a:p>
          <a:p>
            <a:pPr algn="l"/>
            <a:r>
              <a:rPr lang="en-US" sz="2400" b="1" dirty="0">
                <a:solidFill>
                  <a:schemeClr val="tx1"/>
                </a:solidFill>
              </a:rPr>
              <a:t>5.	Complete college/university applications </a:t>
            </a:r>
          </a:p>
          <a:p>
            <a:pPr algn="l"/>
            <a:r>
              <a:rPr lang="en-US" sz="2400" b="1" dirty="0">
                <a:solidFill>
                  <a:schemeClr val="tx1"/>
                </a:solidFill>
              </a:rPr>
              <a:t>6.	Do FAFSA</a:t>
            </a:r>
          </a:p>
          <a:p>
            <a:pPr algn="l"/>
            <a:r>
              <a:rPr lang="en-US" sz="2400" b="1" dirty="0">
                <a:solidFill>
                  <a:schemeClr val="tx1"/>
                </a:solidFill>
              </a:rPr>
              <a:t>7.	Apply for scholarships</a:t>
            </a:r>
          </a:p>
          <a:p>
            <a:pPr algn="l"/>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644705" y="457201"/>
            <a:ext cx="4175760" cy="951865"/>
          </a:xfrm>
          <a:prstGeom prst="rect">
            <a:avLst/>
          </a:prstGeom>
        </p:spPr>
      </p:pic>
    </p:spTree>
    <p:extLst>
      <p:ext uri="{BB962C8B-B14F-4D97-AF65-F5344CB8AC3E}">
        <p14:creationId xmlns:p14="http://schemas.microsoft.com/office/powerpoint/2010/main" val="1475569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223</TotalTime>
  <Words>173</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Talent Development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Williams</dc:creator>
  <cp:lastModifiedBy>Jeff DeVito</cp:lastModifiedBy>
  <cp:revision>22</cp:revision>
  <dcterms:created xsi:type="dcterms:W3CDTF">2015-07-02T14:12:56Z</dcterms:created>
  <dcterms:modified xsi:type="dcterms:W3CDTF">2015-07-21T13:37:33Z</dcterms:modified>
</cp:coreProperties>
</file>